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7"/>
  </p:notesMasterIdLst>
  <p:sldIdLst>
    <p:sldId id="269" r:id="rId5"/>
    <p:sldId id="275" r:id="rId6"/>
    <p:sldId id="276" r:id="rId7"/>
    <p:sldId id="277" r:id="rId8"/>
    <p:sldId id="278" r:id="rId9"/>
    <p:sldId id="279" r:id="rId10"/>
    <p:sldId id="280" r:id="rId11"/>
    <p:sldId id="281" r:id="rId12"/>
    <p:sldId id="282" r:id="rId13"/>
    <p:sldId id="283" r:id="rId14"/>
    <p:sldId id="284" r:id="rId15"/>
    <p:sldId id="271" r:id="rId16"/>
  </p:sldIdLst>
  <p:sldSz cx="12192000" cy="6858000"/>
  <p:notesSz cx="6858000" cy="9144000"/>
  <p:defaultTextStyle>
    <a:defPPr>
      <a:defRPr lang="en-CH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Hidden Slides" id="{A5C4A95A-B497-4B64-903B-0305BB7C3AEC}">
          <p14:sldIdLst/>
        </p14:section>
        <p14:section name="SAMCE Presentation" id="{A7DBE207-3398-454A-AF02-E86BC98A279A}">
          <p14:sldIdLst>
            <p14:sldId id="269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7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tephan Fahlbusch" initials="SF" lastIdx="1" clrIdx="0">
    <p:extLst>
      <p:ext uri="{19B8F6BF-5375-455C-9EA6-DF929625EA0E}">
        <p15:presenceInfo xmlns:p15="http://schemas.microsoft.com/office/powerpoint/2012/main" userId="c0e7ffbab1a52777" providerId="Windows Live"/>
      </p:ext>
    </p:extLst>
  </p:cmAuthor>
  <p:cmAuthor id="2" name="Stephan Fahlbusch" initials="SF [2]" lastIdx="1" clrIdx="1">
    <p:extLst>
      <p:ext uri="{19B8F6BF-5375-455C-9EA6-DF929625EA0E}">
        <p15:presenceInfo xmlns:p15="http://schemas.microsoft.com/office/powerpoint/2012/main" userId="S::stephan.fahlbusch_empa.ch#ext#@ethz.onmicrosoft.com::c9508a25-4e8e-44bc-a83f-4773ad406298" providerId="AD"/>
      </p:ext>
    </p:extLst>
  </p:cmAuthor>
  <p:cmAuthor id="3" name="Schefer  Larissa" initials="SL" lastIdx="4" clrIdx="2">
    <p:extLst>
      <p:ext uri="{19B8F6BF-5375-455C-9EA6-DF929625EA0E}">
        <p15:presenceInfo xmlns:p15="http://schemas.microsoft.com/office/powerpoint/2012/main" userId="S::scheferl@ethz.ch::9fbed4e9-40bb-4dee-bab6-11a8e0ac8f4b" providerId="AD"/>
      </p:ext>
    </p:extLst>
  </p:cmAuthor>
  <p:cmAuthor id="4" name="Fahlbusch, Stephan" initials="fst" lastIdx="4" clrIdx="3">
    <p:extLst>
      <p:ext uri="{19B8F6BF-5375-455C-9EA6-DF929625EA0E}">
        <p15:presenceInfo xmlns:p15="http://schemas.microsoft.com/office/powerpoint/2012/main" userId="Fahlbusch, Stephan" providerId="None"/>
      </p:ext>
    </p:extLst>
  </p:cmAuthor>
  <p:cmAuthor id="5" name="Schinkel, Lena" initials="schl" lastIdx="7" clrIdx="4">
    <p:extLst>
      <p:ext uri="{19B8F6BF-5375-455C-9EA6-DF929625EA0E}">
        <p15:presenceInfo xmlns:p15="http://schemas.microsoft.com/office/powerpoint/2012/main" userId="Schinkel, Len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showAnimation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F407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39A7823-05CB-4416-BE95-C66F02BDAEB5}" v="1521" dt="2020-11-27T15:12:03.151"/>
    <p1510:client id="{EB606F69-9F02-417A-BEB7-B99F9AD9CF1D}" v="1" dt="2020-11-25T15:05:26.48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618" autoAdjust="0"/>
    <p:restoredTop sz="97131"/>
  </p:normalViewPr>
  <p:slideViewPr>
    <p:cSldViewPr snapToGrid="0" snapToObjects="1">
      <p:cViewPr varScale="1">
        <p:scale>
          <a:sx n="149" d="100"/>
          <a:sy n="149" d="100"/>
        </p:scale>
        <p:origin x="69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chefer  Larissa" userId="S::scheferl@ethz.ch::9fbed4e9-40bb-4dee-bab6-11a8e0ac8f4b" providerId="AD" clId="Web-{A39A7823-05CB-4416-BE95-C66F02BDAEB5}"/>
    <pc:docChg chg="addSld delSld modSld">
      <pc:chgData name="Schefer  Larissa" userId="S::scheferl@ethz.ch::9fbed4e9-40bb-4dee-bab6-11a8e0ac8f4b" providerId="AD" clId="Web-{A39A7823-05CB-4416-BE95-C66F02BDAEB5}" dt="2020-11-27T15:12:03.026" v="1496"/>
      <pc:docMkLst>
        <pc:docMk/>
      </pc:docMkLst>
      <pc:sldChg chg="modSp addCm">
        <pc:chgData name="Schefer  Larissa" userId="S::scheferl@ethz.ch::9fbed4e9-40bb-4dee-bab6-11a8e0ac8f4b" providerId="AD" clId="Web-{A39A7823-05CB-4416-BE95-C66F02BDAEB5}" dt="2020-11-27T15:02:50.069" v="1441" actId="20577"/>
        <pc:sldMkLst>
          <pc:docMk/>
          <pc:sldMk cId="1561564686" sldId="257"/>
        </pc:sldMkLst>
        <pc:spChg chg="mod">
          <ac:chgData name="Schefer  Larissa" userId="S::scheferl@ethz.ch::9fbed4e9-40bb-4dee-bab6-11a8e0ac8f4b" providerId="AD" clId="Web-{A39A7823-05CB-4416-BE95-C66F02BDAEB5}" dt="2020-11-27T13:39:10.923" v="20" actId="20577"/>
          <ac:spMkLst>
            <pc:docMk/>
            <pc:sldMk cId="1561564686" sldId="257"/>
            <ac:spMk id="2" creationId="{86F6C5AC-FE5E-7849-934C-98D4F9DC6D06}"/>
          </ac:spMkLst>
        </pc:spChg>
        <pc:spChg chg="mod">
          <ac:chgData name="Schefer  Larissa" userId="S::scheferl@ethz.ch::9fbed4e9-40bb-4dee-bab6-11a8e0ac8f4b" providerId="AD" clId="Web-{A39A7823-05CB-4416-BE95-C66F02BDAEB5}" dt="2020-11-27T15:02:50.069" v="1441" actId="20577"/>
          <ac:spMkLst>
            <pc:docMk/>
            <pc:sldMk cId="1561564686" sldId="257"/>
            <ac:spMk id="3" creationId="{AA166B20-920A-8642-B00D-059E29B6CB9B}"/>
          </ac:spMkLst>
        </pc:spChg>
      </pc:sldChg>
      <pc:sldChg chg="addCm">
        <pc:chgData name="Schefer  Larissa" userId="S::scheferl@ethz.ch::9fbed4e9-40bb-4dee-bab6-11a8e0ac8f4b" providerId="AD" clId="Web-{A39A7823-05CB-4416-BE95-C66F02BDAEB5}" dt="2020-11-27T15:11:40.260" v="1494"/>
        <pc:sldMkLst>
          <pc:docMk/>
          <pc:sldMk cId="653545844" sldId="259"/>
        </pc:sldMkLst>
      </pc:sldChg>
      <pc:sldChg chg="modSp">
        <pc:chgData name="Schefer  Larissa" userId="S::scheferl@ethz.ch::9fbed4e9-40bb-4dee-bab6-11a8e0ac8f4b" providerId="AD" clId="Web-{A39A7823-05CB-4416-BE95-C66F02BDAEB5}" dt="2020-11-27T15:07:49.102" v="1484" actId="20577"/>
        <pc:sldMkLst>
          <pc:docMk/>
          <pc:sldMk cId="3437324030" sldId="260"/>
        </pc:sldMkLst>
        <pc:spChg chg="mod">
          <ac:chgData name="Schefer  Larissa" userId="S::scheferl@ethz.ch::9fbed4e9-40bb-4dee-bab6-11a8e0ac8f4b" providerId="AD" clId="Web-{A39A7823-05CB-4416-BE95-C66F02BDAEB5}" dt="2020-11-27T15:07:49.102" v="1484" actId="20577"/>
          <ac:spMkLst>
            <pc:docMk/>
            <pc:sldMk cId="3437324030" sldId="260"/>
            <ac:spMk id="3" creationId="{AA166B20-920A-8642-B00D-059E29B6CB9B}"/>
          </ac:spMkLst>
        </pc:spChg>
      </pc:sldChg>
      <pc:sldChg chg="modSp">
        <pc:chgData name="Schefer  Larissa" userId="S::scheferl@ethz.ch::9fbed4e9-40bb-4dee-bab6-11a8e0ac8f4b" providerId="AD" clId="Web-{A39A7823-05CB-4416-BE95-C66F02BDAEB5}" dt="2020-11-27T14:57:10.801" v="1386" actId="20577"/>
        <pc:sldMkLst>
          <pc:docMk/>
          <pc:sldMk cId="3503730337" sldId="262"/>
        </pc:sldMkLst>
        <pc:spChg chg="mod">
          <ac:chgData name="Schefer  Larissa" userId="S::scheferl@ethz.ch::9fbed4e9-40bb-4dee-bab6-11a8e0ac8f4b" providerId="AD" clId="Web-{A39A7823-05CB-4416-BE95-C66F02BDAEB5}" dt="2020-11-27T14:57:10.801" v="1386" actId="20577"/>
          <ac:spMkLst>
            <pc:docMk/>
            <pc:sldMk cId="3503730337" sldId="262"/>
            <ac:spMk id="3" creationId="{A23B34E2-E4C1-C24A-AD35-6933B32E78B4}"/>
          </ac:spMkLst>
        </pc:spChg>
      </pc:sldChg>
      <pc:sldChg chg="modSp addCm">
        <pc:chgData name="Schefer  Larissa" userId="S::scheferl@ethz.ch::9fbed4e9-40bb-4dee-bab6-11a8e0ac8f4b" providerId="AD" clId="Web-{A39A7823-05CB-4416-BE95-C66F02BDAEB5}" dt="2020-11-27T14:43:17.123" v="882" actId="20577"/>
        <pc:sldMkLst>
          <pc:docMk/>
          <pc:sldMk cId="2403757524" sldId="264"/>
        </pc:sldMkLst>
        <pc:spChg chg="mod">
          <ac:chgData name="Schefer  Larissa" userId="S::scheferl@ethz.ch::9fbed4e9-40bb-4dee-bab6-11a8e0ac8f4b" providerId="AD" clId="Web-{A39A7823-05CB-4416-BE95-C66F02BDAEB5}" dt="2020-11-27T14:43:17.123" v="882" actId="20577"/>
          <ac:spMkLst>
            <pc:docMk/>
            <pc:sldMk cId="2403757524" sldId="264"/>
            <ac:spMk id="3" creationId="{622F3A3B-157E-5547-B35A-B8557B07AFB6}"/>
          </ac:spMkLst>
        </pc:spChg>
      </pc:sldChg>
      <pc:sldChg chg="modSp">
        <pc:chgData name="Schefer  Larissa" userId="S::scheferl@ethz.ch::9fbed4e9-40bb-4dee-bab6-11a8e0ac8f4b" providerId="AD" clId="Web-{A39A7823-05CB-4416-BE95-C66F02BDAEB5}" dt="2020-11-27T15:03:33.100" v="1447" actId="20577"/>
        <pc:sldMkLst>
          <pc:docMk/>
          <pc:sldMk cId="3158994196" sldId="265"/>
        </pc:sldMkLst>
        <pc:spChg chg="mod">
          <ac:chgData name="Schefer  Larissa" userId="S::scheferl@ethz.ch::9fbed4e9-40bb-4dee-bab6-11a8e0ac8f4b" providerId="AD" clId="Web-{A39A7823-05CB-4416-BE95-C66F02BDAEB5}" dt="2020-11-27T15:03:33.100" v="1447" actId="20577"/>
          <ac:spMkLst>
            <pc:docMk/>
            <pc:sldMk cId="3158994196" sldId="265"/>
            <ac:spMk id="3" creationId="{CBDE834D-104B-814F-AD68-2DB1EA051AA0}"/>
          </ac:spMkLst>
        </pc:spChg>
      </pc:sldChg>
      <pc:sldChg chg="modSp add del">
        <pc:chgData name="Schefer  Larissa" userId="S::scheferl@ethz.ch::9fbed4e9-40bb-4dee-bab6-11a8e0ac8f4b" providerId="AD" clId="Web-{A39A7823-05CB-4416-BE95-C66F02BDAEB5}" dt="2020-11-27T15:12:03.026" v="1496"/>
        <pc:sldMkLst>
          <pc:docMk/>
          <pc:sldMk cId="2609699980" sldId="267"/>
        </pc:sldMkLst>
        <pc:spChg chg="mod">
          <ac:chgData name="Schefer  Larissa" userId="S::scheferl@ethz.ch::9fbed4e9-40bb-4dee-bab6-11a8e0ac8f4b" providerId="AD" clId="Web-{A39A7823-05CB-4416-BE95-C66F02BDAEB5}" dt="2020-11-27T14:34:20.650" v="801" actId="20577"/>
          <ac:spMkLst>
            <pc:docMk/>
            <pc:sldMk cId="2609699980" sldId="267"/>
            <ac:spMk id="2" creationId="{0644849B-EEFB-CE41-A738-42F9BE950B7F}"/>
          </ac:spMkLst>
        </pc:spChg>
      </pc:sldChg>
      <pc:sldChg chg="new del">
        <pc:chgData name="Schefer  Larissa" userId="S::scheferl@ethz.ch::9fbed4e9-40bb-4dee-bab6-11a8e0ac8f4b" providerId="AD" clId="Web-{A39A7823-05CB-4416-BE95-C66F02BDAEB5}" dt="2020-11-27T15:09:21.681" v="1487"/>
        <pc:sldMkLst>
          <pc:docMk/>
          <pc:sldMk cId="154194743" sldId="268"/>
        </pc:sldMkLst>
      </pc:sldChg>
      <pc:sldChg chg="addSp modSp add del replId">
        <pc:chgData name="Schefer  Larissa" userId="S::scheferl@ethz.ch::9fbed4e9-40bb-4dee-bab6-11a8e0ac8f4b" providerId="AD" clId="Web-{A39A7823-05CB-4416-BE95-C66F02BDAEB5}" dt="2020-11-27T15:10:35.088" v="1493"/>
        <pc:sldMkLst>
          <pc:docMk/>
          <pc:sldMk cId="3380603459" sldId="268"/>
        </pc:sldMkLst>
        <pc:picChg chg="add mod">
          <ac:chgData name="Schefer  Larissa" userId="S::scheferl@ethz.ch::9fbed4e9-40bb-4dee-bab6-11a8e0ac8f4b" providerId="AD" clId="Web-{A39A7823-05CB-4416-BE95-C66F02BDAEB5}" dt="2020-11-27T15:09:47.665" v="1492" actId="14100"/>
          <ac:picMkLst>
            <pc:docMk/>
            <pc:sldMk cId="3380603459" sldId="268"/>
            <ac:picMk id="3" creationId="{131827ED-5A02-47E3-B083-002C7F9C564A}"/>
          </ac:picMkLst>
        </pc:picChg>
      </pc:sldChg>
    </pc:docChg>
  </pc:docChgLst>
  <pc:docChgLst>
    <pc:chgData name="Stephan Fahlbusch" userId="S::stephan.fahlbusch_empa.ch#ext#@ethz.onmicrosoft.com::c9508a25-4e8e-44bc-a83f-4773ad406298" providerId="AD" clId="Web-{EB606F69-9F02-417A-BEB7-B99F9AD9CF1D}"/>
    <pc:docChg chg="">
      <pc:chgData name="Stephan Fahlbusch" userId="S::stephan.fahlbusch_empa.ch#ext#@ethz.onmicrosoft.com::c9508a25-4e8e-44bc-a83f-4773ad406298" providerId="AD" clId="Web-{EB606F69-9F02-417A-BEB7-B99F9AD9CF1D}" dt="2020-11-25T15:05:26.486" v="0"/>
      <pc:docMkLst>
        <pc:docMk/>
      </pc:docMkLst>
      <pc:sldChg chg="addCm">
        <pc:chgData name="Stephan Fahlbusch" userId="S::stephan.fahlbusch_empa.ch#ext#@ethz.onmicrosoft.com::c9508a25-4e8e-44bc-a83f-4773ad406298" providerId="AD" clId="Web-{EB606F69-9F02-417A-BEB7-B99F9AD9CF1D}" dt="2020-11-25T15:05:26.486" v="0"/>
        <pc:sldMkLst>
          <pc:docMk/>
          <pc:sldMk cId="653545844" sldId="259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D52271-5F8C-4C7F-BC79-EB253A8F2ED8}" type="datetimeFigureOut">
              <a:rPr lang="en-GB" smtClean="0"/>
              <a:t>25/10/2024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1996F5-DE27-4F8C-B7DF-C33AE81E5DD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54810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35" b="10612"/>
          <a:stretch/>
        </p:blipFill>
        <p:spPr>
          <a:xfrm>
            <a:off x="0" y="0"/>
            <a:ext cx="12192000" cy="2665863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133870-6397-ED4A-8E27-0A86E2BCF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E6EF4-AA41-3542-A679-67F5E7852B28}" type="slidenum">
              <a:rPr lang="en-CH" smtClean="0"/>
              <a:t>‹#›</a:t>
            </a:fld>
            <a:endParaRPr lang="en-CH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7C05D61-019B-5644-99B4-0F6C3F23CA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2684289"/>
            <a:ext cx="9144000" cy="2029393"/>
          </a:xfrm>
          <a:prstGeom prst="rect">
            <a:avLst/>
          </a:prstGeom>
        </p:spPr>
        <p:txBody>
          <a:bodyPr anchor="b"/>
          <a:lstStyle>
            <a:lvl1pPr algn="l">
              <a:defRPr sz="6000"/>
            </a:lvl1pPr>
          </a:lstStyle>
          <a:p>
            <a:r>
              <a:rPr lang="en-GB" dirty="0"/>
              <a:t>Click to edit Master title style</a:t>
            </a:r>
            <a:endParaRPr lang="en-CH" dirty="0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B3D97D2D-2038-CF43-A54A-BBD56F8921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5163964"/>
            <a:ext cx="9144000" cy="833789"/>
          </a:xfrm>
        </p:spPr>
        <p:txBody>
          <a:bodyPr/>
          <a:lstStyle>
            <a:lvl1pPr marL="0" indent="0" algn="l">
              <a:buNone/>
              <a:defRPr sz="2400">
                <a:solidFill>
                  <a:srgbClr val="1F407A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edit Master subtitle style</a:t>
            </a:r>
            <a:endParaRPr lang="en-CH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2D182ED-3D1E-C84C-9420-2F3D9EA94103}"/>
              </a:ext>
            </a:extLst>
          </p:cNvPr>
          <p:cNvSpPr/>
          <p:nvPr userDrawn="1"/>
        </p:nvSpPr>
        <p:spPr>
          <a:xfrm>
            <a:off x="6069890" y="0"/>
            <a:ext cx="6122109" cy="2665863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CF658F9-0949-2F40-A2E5-28B518DCF7C6}"/>
              </a:ext>
            </a:extLst>
          </p:cNvPr>
          <p:cNvSpPr txBox="1"/>
          <p:nvPr userDrawn="1"/>
        </p:nvSpPr>
        <p:spPr>
          <a:xfrm>
            <a:off x="6069890" y="681100"/>
            <a:ext cx="4112599" cy="8402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b="1" dirty="0">
                <a:solidFill>
                  <a:schemeClr val="bg1"/>
                </a:solidFill>
              </a:rPr>
              <a:t>SAMCE 2024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7EE0B26F-A7D4-A34D-84C2-731B57D1E0E1}"/>
              </a:ext>
            </a:extLst>
          </p:cNvPr>
          <p:cNvSpPr/>
          <p:nvPr userDrawn="1"/>
        </p:nvSpPr>
        <p:spPr>
          <a:xfrm>
            <a:off x="7412024" y="2186637"/>
            <a:ext cx="955766" cy="324851"/>
          </a:xfrm>
          <a:prstGeom prst="roundRect">
            <a:avLst/>
          </a:prstGeom>
          <a:solidFill>
            <a:srgbClr val="BE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pic>
        <p:nvPicPr>
          <p:cNvPr id="41" name="Grafik 4">
            <a:extLst>
              <a:ext uri="{FF2B5EF4-FFF2-40B4-BE49-F238E27FC236}">
                <a16:creationId xmlns:a16="http://schemas.microsoft.com/office/drawing/2014/main" id="{04D4A2AD-4730-0D4F-AA1E-E529943BE1F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3204" y="517637"/>
            <a:ext cx="1440000" cy="1167157"/>
          </a:xfrm>
          <a:prstGeom prst="rect">
            <a:avLst/>
          </a:prstGeom>
        </p:spPr>
      </p:pic>
      <p:grpSp>
        <p:nvGrpSpPr>
          <p:cNvPr id="31" name="Group 30"/>
          <p:cNvGrpSpPr/>
          <p:nvPr userDrawn="1"/>
        </p:nvGrpSpPr>
        <p:grpSpPr>
          <a:xfrm>
            <a:off x="7481245" y="2205063"/>
            <a:ext cx="849487" cy="288000"/>
            <a:chOff x="7376330" y="2205063"/>
            <a:chExt cx="849487" cy="288000"/>
          </a:xfrm>
        </p:grpSpPr>
        <p:pic>
          <p:nvPicPr>
            <p:cNvPr id="32" name="Grafik 9"/>
            <p:cNvPicPr>
              <a:picLocks noChangeAspect="1"/>
            </p:cNvPicPr>
            <p:nvPr/>
          </p:nvPicPr>
          <p:blipFill>
            <a:blip r:embed="rId4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76330" y="2205063"/>
              <a:ext cx="288000" cy="288000"/>
            </a:xfrm>
            <a:prstGeom prst="rect">
              <a:avLst/>
            </a:prstGeom>
          </p:spPr>
        </p:pic>
        <p:sp>
          <p:nvSpPr>
            <p:cNvPr id="33" name="Textfeld 12"/>
            <p:cNvSpPr txBox="1"/>
            <p:nvPr/>
          </p:nvSpPr>
          <p:spPr>
            <a:xfrm>
              <a:off x="7606737" y="2210564"/>
              <a:ext cx="61908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Calibri" panose="020F0502020204030204" pitchFamily="34" charset="0"/>
                  <a:ea typeface="Open Sans Extrabold" panose="020B0906030804020204" pitchFamily="34" charset="0"/>
                  <a:cs typeface="Calibri" panose="020F0502020204030204" pitchFamily="34" charset="0"/>
                </a:rPr>
                <a:t>IGNITE</a:t>
              </a:r>
            </a:p>
          </p:txBody>
        </p:sp>
      </p:grpSp>
      <p:grpSp>
        <p:nvGrpSpPr>
          <p:cNvPr id="34" name="Group 33"/>
          <p:cNvGrpSpPr/>
          <p:nvPr userDrawn="1"/>
        </p:nvGrpSpPr>
        <p:grpSpPr>
          <a:xfrm>
            <a:off x="6380297" y="2205063"/>
            <a:ext cx="972803" cy="288000"/>
            <a:chOff x="6362891" y="2205063"/>
            <a:chExt cx="972803" cy="288000"/>
          </a:xfrm>
        </p:grpSpPr>
        <p:pic>
          <p:nvPicPr>
            <p:cNvPr id="35" name="Grafik 10"/>
            <p:cNvPicPr>
              <a:picLocks noChangeAspect="1"/>
            </p:cNvPicPr>
            <p:nvPr/>
          </p:nvPicPr>
          <p:blipFill>
            <a:blip r:embed="rId5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62891" y="2205063"/>
              <a:ext cx="288000" cy="288000"/>
            </a:xfrm>
            <a:prstGeom prst="rect">
              <a:avLst/>
            </a:prstGeom>
          </p:spPr>
        </p:pic>
        <p:sp>
          <p:nvSpPr>
            <p:cNvPr id="36" name="Textfeld 14"/>
            <p:cNvSpPr txBox="1"/>
            <p:nvPr/>
          </p:nvSpPr>
          <p:spPr>
            <a:xfrm>
              <a:off x="6650891" y="2210564"/>
              <a:ext cx="68480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Calibri" panose="020F0502020204030204" pitchFamily="34" charset="0"/>
                  <a:ea typeface="Open Sans Extrabold" panose="020B0906030804020204" pitchFamily="34" charset="0"/>
                  <a:cs typeface="Calibri" panose="020F0502020204030204" pitchFamily="34" charset="0"/>
                </a:rPr>
                <a:t>INSPIRE</a:t>
              </a:r>
            </a:p>
          </p:txBody>
        </p:sp>
      </p:grpSp>
      <p:grpSp>
        <p:nvGrpSpPr>
          <p:cNvPr id="38" name="Group 37"/>
          <p:cNvGrpSpPr/>
          <p:nvPr userDrawn="1"/>
        </p:nvGrpSpPr>
        <p:grpSpPr>
          <a:xfrm>
            <a:off x="8458877" y="2205063"/>
            <a:ext cx="1061480" cy="288000"/>
            <a:chOff x="9555385" y="2205063"/>
            <a:chExt cx="1061480" cy="288000"/>
          </a:xfrm>
        </p:grpSpPr>
        <p:pic>
          <p:nvPicPr>
            <p:cNvPr id="39" name="Grafik 7"/>
            <p:cNvPicPr>
              <a:picLocks noChangeAspect="1"/>
            </p:cNvPicPr>
            <p:nvPr/>
          </p:nvPicPr>
          <p:blipFill>
            <a:blip r:embed="rId6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55385" y="2205063"/>
              <a:ext cx="288000" cy="288000"/>
            </a:xfrm>
            <a:prstGeom prst="rect">
              <a:avLst/>
            </a:prstGeom>
          </p:spPr>
        </p:pic>
        <p:sp>
          <p:nvSpPr>
            <p:cNvPr id="40" name="Textfeld 16"/>
            <p:cNvSpPr txBox="1"/>
            <p:nvPr/>
          </p:nvSpPr>
          <p:spPr>
            <a:xfrm>
              <a:off x="9810234" y="2210564"/>
              <a:ext cx="8066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Calibri" panose="020F0502020204030204" pitchFamily="34" charset="0"/>
                  <a:ea typeface="Open Sans Extrabold" panose="020B0906030804020204" pitchFamily="34" charset="0"/>
                  <a:cs typeface="Calibri" panose="020F0502020204030204" pitchFamily="34" charset="0"/>
                </a:rPr>
                <a:t>CONNECT</a:t>
              </a:r>
            </a:p>
          </p:txBody>
        </p:sp>
      </p:grpSp>
      <p:grpSp>
        <p:nvGrpSpPr>
          <p:cNvPr id="42" name="Group 41"/>
          <p:cNvGrpSpPr/>
          <p:nvPr userDrawn="1"/>
        </p:nvGrpSpPr>
        <p:grpSpPr>
          <a:xfrm>
            <a:off x="9648502" y="2205063"/>
            <a:ext cx="1174545" cy="288000"/>
            <a:chOff x="10784177" y="2205063"/>
            <a:chExt cx="1174545" cy="288000"/>
          </a:xfrm>
        </p:grpSpPr>
        <p:pic>
          <p:nvPicPr>
            <p:cNvPr id="43" name="Grafik 11"/>
            <p:cNvPicPr>
              <a:picLocks noChangeAspect="1"/>
            </p:cNvPicPr>
            <p:nvPr/>
          </p:nvPicPr>
          <p:blipFill>
            <a:blip r:embed="rId7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84177" y="2205063"/>
              <a:ext cx="288000" cy="288000"/>
            </a:xfrm>
            <a:prstGeom prst="rect">
              <a:avLst/>
            </a:prstGeom>
          </p:spPr>
        </p:pic>
        <p:sp>
          <p:nvSpPr>
            <p:cNvPr id="44" name="Textfeld 17"/>
            <p:cNvSpPr txBox="1"/>
            <p:nvPr/>
          </p:nvSpPr>
          <p:spPr>
            <a:xfrm>
              <a:off x="11067131" y="2210564"/>
              <a:ext cx="89159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Calibri" panose="020F0502020204030204" pitchFamily="34" charset="0"/>
                  <a:ea typeface="Open Sans Extrabold" panose="020B0906030804020204" pitchFamily="34" charset="0"/>
                  <a:cs typeface="Calibri" panose="020F0502020204030204" pitchFamily="34" charset="0"/>
                </a:rPr>
                <a:t>EXCHANGE</a:t>
              </a:r>
            </a:p>
          </p:txBody>
        </p:sp>
      </p:grpSp>
      <p:grpSp>
        <p:nvGrpSpPr>
          <p:cNvPr id="45" name="Group 44"/>
          <p:cNvGrpSpPr/>
          <p:nvPr userDrawn="1"/>
        </p:nvGrpSpPr>
        <p:grpSpPr>
          <a:xfrm>
            <a:off x="10951192" y="2205063"/>
            <a:ext cx="1014367" cy="288000"/>
            <a:chOff x="8388855" y="2205063"/>
            <a:chExt cx="1014367" cy="288000"/>
          </a:xfrm>
        </p:grpSpPr>
        <p:pic>
          <p:nvPicPr>
            <p:cNvPr id="46" name="Grafik 8"/>
            <p:cNvPicPr>
              <a:picLocks noChangeAspect="1"/>
            </p:cNvPicPr>
            <p:nvPr/>
          </p:nvPicPr>
          <p:blipFill>
            <a:blip r:embed="rId8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8855" y="2205063"/>
              <a:ext cx="291092" cy="288000"/>
            </a:xfrm>
            <a:prstGeom prst="rect">
              <a:avLst/>
            </a:prstGeom>
          </p:spPr>
        </p:pic>
        <p:sp>
          <p:nvSpPr>
            <p:cNvPr id="47" name="Textfeld 15"/>
            <p:cNvSpPr txBox="1"/>
            <p:nvPr/>
          </p:nvSpPr>
          <p:spPr>
            <a:xfrm>
              <a:off x="8679947" y="2210564"/>
              <a:ext cx="72327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Calibri" panose="020F0502020204030204" pitchFamily="34" charset="0"/>
                  <a:ea typeface="Open Sans Extrabold" panose="020B0906030804020204" pitchFamily="34" charset="0"/>
                  <a:cs typeface="Calibri" panose="020F0502020204030204" pitchFamily="34" charset="0"/>
                </a:rPr>
                <a:t>DISCUSS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33056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5000"/>
    </mc:Choice>
    <mc:Fallback xmlns="">
      <p:transition advClick="0" advTm="15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E41A5B-8A85-7B40-992C-7755953653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F407A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DB4701-2A29-DC47-B386-D8F834B885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28600" indent="-228600">
              <a:buFont typeface="Wingdings" panose="05000000000000000000" pitchFamily="2" charset="2"/>
              <a:buChar char="§"/>
              <a:defRPr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1B3E72-B97E-4D46-89C2-0D8ADFCCA8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E6EF4-AA41-3542-A679-67F5E7852B28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422649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5000"/>
    </mc:Choice>
    <mc:Fallback xmlns="">
      <p:transition advClick="0" advTm="15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D48656-B89E-7B44-84CD-BED416FA8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02A487-9A47-E442-9CD4-C88DDE6E09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C19993-4A02-1C4B-AD99-6B3CE2A0E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E6EF4-AA41-3542-A679-67F5E7852B28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066725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5000"/>
    </mc:Choice>
    <mc:Fallback xmlns="">
      <p:transition advClick="0" advTm="15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391A2E-5D98-A248-9405-D6ED2F9366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7B3297-F6F9-724A-85AE-AAE12A935D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5E2183-3855-EF4F-A74E-5DEE5A4CF7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7A7A4C-57C2-F04A-9F3F-D737F3C00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E6EF4-AA41-3542-A679-67F5E7852B28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315381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5000"/>
    </mc:Choice>
    <mc:Fallback xmlns="">
      <p:transition advClick="0" advTm="1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A8A45B-9642-564C-9AA6-118A8B7307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873898-89CA-E24E-AEA1-86540533E9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0EEEAD-44E2-7849-8C0E-EC367D5B20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C5276E9-C8F4-BC49-A5A7-171BCEBEB86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0FBAAAE-AB99-874A-98E2-64E3F3A7BB1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72CACCA-370F-B446-981A-6CA0019187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E6EF4-AA41-3542-A679-67F5E7852B28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290701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5000"/>
    </mc:Choice>
    <mc:Fallback xmlns="">
      <p:transition advClick="0" advTm="15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AA5F5-C99E-0046-BE8F-83A7ADD3D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E82F15-4FAD-394E-B18F-A51872F7A4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E6EF4-AA41-3542-A679-67F5E7852B28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673244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5000"/>
    </mc:Choice>
    <mc:Fallback xmlns="">
      <p:transition advClick="0" advTm="1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D3FA2E-24CD-D342-995E-99409633F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E6EF4-AA41-3542-A679-67F5E7852B28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58237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5000"/>
    </mc:Choice>
    <mc:Fallback xmlns="">
      <p:transition advClick="0" advTm="1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63A0E-A4F7-8D40-A8E5-DD5EBD7C42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4EA4C1-41AC-6F43-BE80-1063F2FB2A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729350-7DDF-064F-803F-2977E5DD57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3A3155-B2E6-6A45-9983-65A3AD4B29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E6EF4-AA41-3542-A679-67F5E7852B28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277892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5000"/>
    </mc:Choice>
    <mc:Fallback xmlns="">
      <p:transition advClick="0" advTm="1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B3663A-A7C2-9B45-9E22-DC9F360B3B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81CE7EC-6547-A448-81BC-7F61CF14A34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1EAE36-CDAE-054C-9B72-58FF109CD1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1EF4B2-171A-294B-95CD-16436D860B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E6EF4-AA41-3542-A679-67F5E7852B28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722355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5000"/>
    </mc:Choice>
    <mc:Fallback xmlns="">
      <p:transition advClick="0" advTm="15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6A1319-DAA2-9444-A419-20280CA58B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257B7C-362E-4840-B384-C052CA88F4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0E6EF4-AA41-3542-A679-67F5E7852B28}" type="slidenum">
              <a:rPr lang="en-CH" smtClean="0"/>
              <a:t>‹#›</a:t>
            </a:fld>
            <a:endParaRPr lang="en-CH"/>
          </a:p>
        </p:txBody>
      </p:sp>
      <p:sp>
        <p:nvSpPr>
          <p:cNvPr id="9" name="Title Placeholder 8">
            <a:extLst>
              <a:ext uri="{FF2B5EF4-FFF2-40B4-BE49-F238E27FC236}">
                <a16:creationId xmlns:a16="http://schemas.microsoft.com/office/drawing/2014/main" id="{E58FAD33-69F5-1043-BFC2-E0C2B25CAF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CH"/>
          </a:p>
        </p:txBody>
      </p:sp>
      <p:pic>
        <p:nvPicPr>
          <p:cNvPr id="12" name="Grafik 1">
            <a:extLst>
              <a:ext uri="{FF2B5EF4-FFF2-40B4-BE49-F238E27FC236}">
                <a16:creationId xmlns:a16="http://schemas.microsoft.com/office/drawing/2014/main" id="{FC5EF188-AAC3-C14C-A24A-FF8BA4F2ADD9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1" y="6487236"/>
            <a:ext cx="296186" cy="241816"/>
          </a:xfrm>
          <a:custGeom>
            <a:avLst/>
            <a:gdLst/>
            <a:ahLst/>
            <a:cxnLst/>
            <a:rect l="l" t="t" r="r" b="b"/>
            <a:pathLst>
              <a:path w="4579832" h="5347063">
                <a:moveTo>
                  <a:pt x="106985" y="0"/>
                </a:moveTo>
                <a:lnTo>
                  <a:pt x="4472847" y="0"/>
                </a:lnTo>
                <a:cubicBezTo>
                  <a:pt x="4531933" y="0"/>
                  <a:pt x="4579832" y="47899"/>
                  <a:pt x="4579832" y="106985"/>
                </a:cubicBezTo>
                <a:lnTo>
                  <a:pt x="4579832" y="5240078"/>
                </a:lnTo>
                <a:cubicBezTo>
                  <a:pt x="4579832" y="5299164"/>
                  <a:pt x="4531933" y="5347063"/>
                  <a:pt x="4472847" y="5347063"/>
                </a:cubicBezTo>
                <a:lnTo>
                  <a:pt x="106985" y="5347063"/>
                </a:lnTo>
                <a:cubicBezTo>
                  <a:pt x="47899" y="5347063"/>
                  <a:pt x="0" y="5299164"/>
                  <a:pt x="0" y="5240078"/>
                </a:cubicBezTo>
                <a:lnTo>
                  <a:pt x="0" y="106985"/>
                </a:lnTo>
                <a:cubicBezTo>
                  <a:pt x="0" y="47899"/>
                  <a:pt x="47899" y="0"/>
                  <a:pt x="106985" y="0"/>
                </a:cubicBezTo>
                <a:close/>
              </a:path>
            </a:pathLst>
          </a:custGeom>
        </p:spPr>
      </p:pic>
      <p:sp>
        <p:nvSpPr>
          <p:cNvPr id="14" name="Textfeld 16"/>
          <p:cNvSpPr txBox="1"/>
          <p:nvPr userDrawn="1"/>
        </p:nvSpPr>
        <p:spPr>
          <a:xfrm>
            <a:off x="1134387" y="6469644"/>
            <a:ext cx="6190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CDCDCD"/>
                </a:solidFill>
                <a:effectLst/>
                <a:uLnTx/>
                <a:uFillTx/>
                <a:latin typeface="Calibri" panose="020F0502020204030204" pitchFamily="34" charset="0"/>
                <a:ea typeface="Open Sans Extrabold" panose="020B0906030804020204" pitchFamily="34" charset="0"/>
                <a:cs typeface="Calibri" panose="020F0502020204030204" pitchFamily="34" charset="0"/>
              </a:rPr>
              <a:t>IGNITE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srgbClr val="CDCDCD"/>
              </a:solidFill>
              <a:effectLst/>
              <a:uLnTx/>
              <a:uFillTx/>
              <a:latin typeface="Calibri" panose="020F0502020204030204" pitchFamily="34" charset="0"/>
              <a:ea typeface="Open Sans Extrabold" panose="020B0906030804020204" pitchFamily="34" charset="0"/>
              <a:cs typeface="Calibri" panose="020F0502020204030204" pitchFamily="34" charset="0"/>
            </a:endParaRPr>
          </a:p>
        </p:txBody>
      </p:sp>
      <p:pic>
        <p:nvPicPr>
          <p:cNvPr id="15" name="Grafik 9"/>
          <p:cNvPicPr>
            <a:picLocks noChangeAspect="1"/>
          </p:cNvPicPr>
          <p:nvPr userDrawn="1"/>
        </p:nvPicPr>
        <p:blipFill>
          <a:blip r:embed="rId1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4897" y="6487236"/>
            <a:ext cx="216000" cy="2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7663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mc:AlternateContent xmlns:mc="http://schemas.openxmlformats.org/markup-compatibility/2006" xmlns:p14="http://schemas.microsoft.com/office/powerpoint/2010/main">
    <mc:Choice Requires="p14">
      <p:transition p14:dur="10" advClick="0" advTm="15000"/>
    </mc:Choice>
    <mc:Fallback xmlns="">
      <p:transition advClick="0" advTm="15000"/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1F407A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H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mailto:alessandro.giusti@idsia.ch" TargetMode="External"/><Relationship Id="rId2" Type="http://schemas.openxmlformats.org/officeDocument/2006/relationships/hyperlink" Target="mailto:jamal.saeedi@idsia.ch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jpeg"/><Relationship Id="rId4" Type="http://schemas.openxmlformats.org/officeDocument/2006/relationships/image" Target="../media/image9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microsoft.com/office/2007/relationships/hdphoto" Target="../media/hdphoto2.wdp"/><Relationship Id="rId7" Type="http://schemas.openxmlformats.org/officeDocument/2006/relationships/image" Target="../media/image23.gi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gif"/><Relationship Id="rId5" Type="http://schemas.openxmlformats.org/officeDocument/2006/relationships/image" Target="../media/image21.gif"/><Relationship Id="rId4" Type="http://schemas.openxmlformats.org/officeDocument/2006/relationships/image" Target="../media/image20.gif"/><Relationship Id="rId9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microsoft.com/office/2007/relationships/hdphoto" Target="../media/hdphoto3.wdp"/><Relationship Id="rId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microsoft.com/office/2007/relationships/hdphoto" Target="../media/hdphoto5.wdp"/><Relationship Id="rId4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E6EF4-AA41-3542-A679-67F5E7852B28}" type="slidenum">
              <a:rPr lang="en-US" smtClean="0"/>
              <a:t>1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6FC24FA-916D-3741-B0AF-59862403A1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2684289"/>
            <a:ext cx="9144000" cy="2029393"/>
          </a:xfrm>
        </p:spPr>
        <p:txBody>
          <a:bodyPr>
            <a:noAutofit/>
          </a:bodyPr>
          <a:lstStyle/>
          <a:p>
            <a:r>
              <a:rPr lang="en-US" sz="4800" dirty="0"/>
              <a:t>Enhancing Visual Inspection with Advanced Anomaly Detection Technologies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A4B3EEEC-7E96-134C-8134-801739FBD2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5163964"/>
            <a:ext cx="9144000" cy="83378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Jamal Saeedi</a:t>
            </a:r>
          </a:p>
          <a:p>
            <a:r>
              <a:rPr lang="en-US" dirty="0"/>
              <a:t>IDSIA, USI-SUPSI</a:t>
            </a:r>
          </a:p>
        </p:txBody>
      </p:sp>
      <p:pic>
        <p:nvPicPr>
          <p:cNvPr id="2" name="Picture 2" descr="https://nlp.idsia.ch/FIGS/idsia-logo.jpeg">
            <a:extLst>
              <a:ext uri="{FF2B5EF4-FFF2-40B4-BE49-F238E27FC236}">
                <a16:creationId xmlns:a16="http://schemas.microsoft.com/office/drawing/2014/main" id="{C46CE8E7-1D54-32D0-6868-47F4600ECD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47" b="6641"/>
          <a:stretch/>
        </p:blipFill>
        <p:spPr bwMode="auto">
          <a:xfrm>
            <a:off x="3468980" y="4916323"/>
            <a:ext cx="2689201" cy="1329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7561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5000"/>
    </mc:Choice>
    <mc:Fallback xmlns="">
      <p:transition advClick="0" advTm="15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8255"/>
            <a:ext cx="11353800" cy="1325563"/>
          </a:xfrm>
        </p:spPr>
        <p:txBody>
          <a:bodyPr/>
          <a:lstStyle/>
          <a:p>
            <a:r>
              <a:rPr lang="en-US" dirty="0"/>
              <a:t>Pipe inspection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E6EF4-AA41-3542-A679-67F5E7852B28}" type="slidenum">
              <a:rPr lang="en-US" smtClean="0"/>
              <a:t>10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63046C-4552-4AEA-D96D-15B30473B6AC}"/>
              </a:ext>
            </a:extLst>
          </p:cNvPr>
          <p:cNvSpPr/>
          <p:nvPr/>
        </p:nvSpPr>
        <p:spPr>
          <a:xfrm>
            <a:off x="169985" y="4552271"/>
            <a:ext cx="34888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</a:rPr>
              <a:t>Vision system with 4 line-scan cameras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DED8D453-7030-604D-78C7-5544766D27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60618" y="1209090"/>
            <a:ext cx="8351832" cy="2215548"/>
          </a:xfrm>
        </p:spPr>
        <p:txBody>
          <a:bodyPr>
            <a:normAutofit/>
          </a:bodyPr>
          <a:lstStyle/>
          <a:p>
            <a:pPr>
              <a:lnSpc>
                <a:spcPct val="160000"/>
              </a:lnSpc>
            </a:pPr>
            <a:r>
              <a:rPr lang="en-US" sz="1800" b="1" dirty="0">
                <a:solidFill>
                  <a:srgbClr val="C00000"/>
                </a:solidFill>
              </a:rPr>
              <a:t>Data</a:t>
            </a:r>
            <a:r>
              <a:rPr lang="en-US" sz="1800" dirty="0"/>
              <a:t>: pipe surface image, trained on both labeled and annotated data.</a:t>
            </a:r>
          </a:p>
          <a:p>
            <a:pPr>
              <a:lnSpc>
                <a:spcPct val="160000"/>
              </a:lnSpc>
            </a:pPr>
            <a:r>
              <a:rPr lang="en-US" sz="1800" b="1" dirty="0">
                <a:solidFill>
                  <a:srgbClr val="C00000"/>
                </a:solidFill>
              </a:rPr>
              <a:t>Algorithm</a:t>
            </a:r>
            <a:r>
              <a:rPr lang="en-US" sz="1800" dirty="0"/>
              <a:t>: anomaly detection followed by instance segmentation. </a:t>
            </a:r>
          </a:p>
          <a:p>
            <a:pPr>
              <a:lnSpc>
                <a:spcPct val="160000"/>
              </a:lnSpc>
            </a:pPr>
            <a:r>
              <a:rPr lang="en-US" sz="1800" b="1" dirty="0">
                <a:solidFill>
                  <a:srgbClr val="C00000"/>
                </a:solidFill>
              </a:rPr>
              <a:t>Challenges</a:t>
            </a:r>
            <a:r>
              <a:rPr lang="en-US" sz="1800" dirty="0"/>
              <a:t>: high speed inspection (100 FPS), low false negative ratio, high number of defect classes.</a:t>
            </a:r>
          </a:p>
        </p:txBody>
      </p:sp>
      <p:pic>
        <p:nvPicPr>
          <p:cNvPr id="9" name="Picture 8" descr="A green worm with red text&#10;&#10;Description automatically generated">
            <a:extLst>
              <a:ext uri="{FF2B5EF4-FFF2-40B4-BE49-F238E27FC236}">
                <a16:creationId xmlns:a16="http://schemas.microsoft.com/office/drawing/2014/main" id="{A8D77E2A-481B-9B15-6160-81BBA1A0353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33769"/>
          <a:stretch/>
        </p:blipFill>
        <p:spPr>
          <a:xfrm>
            <a:off x="8661540" y="5164489"/>
            <a:ext cx="3220756" cy="1620977"/>
          </a:xfrm>
          <a:prstGeom prst="rect">
            <a:avLst/>
          </a:prstGeom>
        </p:spPr>
      </p:pic>
      <p:pic>
        <p:nvPicPr>
          <p:cNvPr id="10" name="Picture 9" descr="A grey background with red squares&#10;&#10;Description automatically generated">
            <a:extLst>
              <a:ext uri="{FF2B5EF4-FFF2-40B4-BE49-F238E27FC236}">
                <a16:creationId xmlns:a16="http://schemas.microsoft.com/office/drawing/2014/main" id="{1A5AAD68-278B-BDA0-A276-F1F81CD8A6E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33769"/>
          <a:stretch/>
        </p:blipFill>
        <p:spPr>
          <a:xfrm>
            <a:off x="8661540" y="3488628"/>
            <a:ext cx="3220754" cy="1620976"/>
          </a:xfrm>
          <a:prstGeom prst="rect">
            <a:avLst/>
          </a:prstGeom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7177AEB1-9765-DD0C-39D4-0C45AC0DF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2912" y="3814222"/>
            <a:ext cx="5338628" cy="2590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817A7E3-2EA0-C344-F476-D58787F2EAD4}"/>
              </a:ext>
            </a:extLst>
          </p:cNvPr>
          <p:cNvSpPr txBox="1"/>
          <p:nvPr/>
        </p:nvSpPr>
        <p:spPr>
          <a:xfrm>
            <a:off x="4162959" y="6349293"/>
            <a:ext cx="359822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Instance segmentation architecture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2942370-64C9-F365-4A0C-44C3A5C06C2B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1769" y="1114655"/>
            <a:ext cx="3667065" cy="3424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210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5000"/>
    </mc:Choice>
    <mc:Fallback xmlns="">
      <p:transition advClick="0" advTm="15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Future 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707168" cy="43513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/>
              <a:t>Hybrid learning methods development</a:t>
            </a:r>
            <a:endParaRPr lang="en-US" sz="2400" dirty="0"/>
          </a:p>
          <a:p>
            <a:pPr lvl="1">
              <a:lnSpc>
                <a:spcPct val="150000"/>
              </a:lnSpc>
              <a:buFont typeface="Wingdings" pitchFamily="2" charset="2"/>
              <a:buChar char="v"/>
            </a:pPr>
            <a:r>
              <a:rPr lang="en-US" sz="2000" dirty="0"/>
              <a:t>Focus on combining discriminative and generative models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v"/>
            </a:pPr>
            <a:r>
              <a:rPr lang="en-US" sz="2000" dirty="0"/>
              <a:t>Aimed at enhancing detection of subtle defects and deviations from normality</a:t>
            </a:r>
          </a:p>
          <a:p>
            <a:pPr>
              <a:lnSpc>
                <a:spcPct val="150000"/>
              </a:lnSpc>
            </a:pPr>
            <a:r>
              <a:rPr lang="en-US" sz="2400" b="1" dirty="0"/>
              <a:t>Collaboration with industrial partners</a:t>
            </a:r>
            <a:endParaRPr lang="en-US" sz="2400" dirty="0"/>
          </a:p>
          <a:p>
            <a:pPr lvl="1">
              <a:lnSpc>
                <a:spcPct val="150000"/>
              </a:lnSpc>
              <a:buFont typeface="Wingdings" pitchFamily="2" charset="2"/>
              <a:buChar char="v"/>
            </a:pPr>
            <a:r>
              <a:rPr lang="en-US" sz="2000" dirty="0"/>
              <a:t>Exploring new opportunities for collaboration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v"/>
            </a:pPr>
            <a:r>
              <a:rPr lang="en-US" sz="2000" dirty="0"/>
              <a:t>Providing more efficient and adaptable solutions for the industry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E6EF4-AA41-3542-A679-67F5E7852B28}" type="slidenum">
              <a:rPr lang="en-US" smtClean="0"/>
              <a:t>11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BE125C-DE0B-02A4-67B9-CB5018C040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5574" y="365125"/>
            <a:ext cx="4419794" cy="1723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683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5000"/>
    </mc:Choice>
    <mc:Fallback xmlns="">
      <p:transition advClick="0" advTm="15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Contact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E6EF4-AA41-3542-A679-67F5E7852B28}" type="slidenum">
              <a:rPr lang="en-US" smtClean="0"/>
              <a:t>12</a:t>
            </a:fld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BAEDFEE-69D4-8441-9ED2-C8E5D7E812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3175"/>
            <a:ext cx="5306084" cy="404969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rgbClr val="000000"/>
                </a:solidFill>
                <a:cs typeface="Calibri"/>
              </a:rPr>
              <a:t>JAMAL SAEEDI, Ph.D.</a:t>
            </a:r>
            <a:endParaRPr lang="en-US" sz="2400" b="1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</a:rPr>
              <a:t>Researcher, IDSIA, USI-SUPSI</a:t>
            </a:r>
            <a:endParaRPr lang="en-US" sz="2400" dirty="0">
              <a:solidFill>
                <a:srgbClr val="000000"/>
              </a:solidFill>
              <a:cs typeface="Calibri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</a:rPr>
              <a:t>Email: </a:t>
            </a:r>
            <a:r>
              <a:rPr lang="en-US" sz="2400" dirty="0">
                <a:solidFill>
                  <a:srgbClr val="000000"/>
                </a:solidFill>
                <a:hlinkClick r:id="rId2"/>
              </a:rPr>
              <a:t>jamal.saeedi@idsia.ch</a:t>
            </a:r>
            <a:endParaRPr lang="en-US" sz="2400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</a:rPr>
              <a:t>Phone: +41768307371</a:t>
            </a: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sz="2400" b="1" dirty="0">
                <a:solidFill>
                  <a:srgbClr val="000000"/>
                </a:solidFill>
                <a:cs typeface="Calibri"/>
              </a:rPr>
              <a:t>Alessandro Giusti, Ph.D.</a:t>
            </a:r>
            <a:endParaRPr lang="en-US" sz="2400" b="1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</a:rPr>
              <a:t>Professor, IDSIA, USI-SUPSI</a:t>
            </a:r>
            <a:endParaRPr lang="en-US" sz="2400" dirty="0">
              <a:solidFill>
                <a:srgbClr val="000000"/>
              </a:solidFill>
              <a:cs typeface="Calibri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</a:rPr>
              <a:t>Email: </a:t>
            </a:r>
            <a:r>
              <a:rPr lang="en-US" sz="2400" dirty="0">
                <a:solidFill>
                  <a:srgbClr val="000000"/>
                </a:solidFill>
                <a:hlinkClick r:id="rId3"/>
              </a:rPr>
              <a:t>alessandro.giusti@idsia.ch</a:t>
            </a:r>
            <a:endParaRPr lang="en-US" sz="2400" dirty="0">
              <a:solidFill>
                <a:srgbClr val="000000"/>
              </a:solidFill>
            </a:endParaRPr>
          </a:p>
        </p:txBody>
      </p:sp>
      <p:pic>
        <p:nvPicPr>
          <p:cNvPr id="3" name="Picture 2" descr="https://nlp.idsia.ch/FIGS/idsia-logo.jpeg">
            <a:extLst>
              <a:ext uri="{FF2B5EF4-FFF2-40B4-BE49-F238E27FC236}">
                <a16:creationId xmlns:a16="http://schemas.microsoft.com/office/drawing/2014/main" id="{304C661C-660D-F31C-A6F0-F124377F92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47" b="6641"/>
          <a:stretch/>
        </p:blipFill>
        <p:spPr bwMode="auto">
          <a:xfrm>
            <a:off x="7363273" y="4384132"/>
            <a:ext cx="2682105" cy="1325563"/>
          </a:xfrm>
          <a:prstGeom prst="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</p:pic>
      <p:pic>
        <p:nvPicPr>
          <p:cNvPr id="1026" name="Picture 2" descr="profile image">
            <a:extLst>
              <a:ext uri="{FF2B5EF4-FFF2-40B4-BE49-F238E27FC236}">
                <a16:creationId xmlns:a16="http://schemas.microsoft.com/office/drawing/2014/main" id="{668CA468-E4F8-9994-F046-A8710F9A44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3273" y="1471401"/>
            <a:ext cx="2660187" cy="2660187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512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5000"/>
    </mc:Choice>
    <mc:Fallback xmlns="">
      <p:transition advClick="0" advTm="15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Visual inspection framework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E6EF4-AA41-3542-A679-67F5E7852B28}" type="slidenum">
              <a:rPr lang="en-US" smtClean="0"/>
              <a:t>2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510616-1CA8-6D44-4180-7B67167C24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179" y="2002017"/>
            <a:ext cx="7009292" cy="4041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362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5000"/>
    </mc:Choice>
    <mc:Fallback xmlns="">
      <p:transition advClick="0" advTm="15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Data types and defects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E6EF4-AA41-3542-A679-67F5E7852B28}" type="slidenum">
              <a:rPr lang="en-US" smtClean="0"/>
              <a:t>3</a:t>
            </a:fld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838199" y="1825625"/>
            <a:ext cx="10974355" cy="43513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400" dirty="0"/>
              <a:t>Normal, defected, and annotated with segmentation map and class label. </a:t>
            </a:r>
          </a:p>
          <a:p>
            <a:pPr marL="0" indent="0">
              <a:lnSpc>
                <a:spcPct val="150000"/>
              </a:lnSpc>
              <a:buNone/>
            </a:pPr>
            <a:endParaRPr lang="en-US" sz="2400" dirty="0"/>
          </a:p>
          <a:p>
            <a:pPr marL="0" indent="0">
              <a:lnSpc>
                <a:spcPct val="150000"/>
              </a:lnSpc>
              <a:buNone/>
            </a:pPr>
            <a:endParaRPr lang="en-US" sz="2400" dirty="0"/>
          </a:p>
          <a:p>
            <a:pPr>
              <a:lnSpc>
                <a:spcPct val="150000"/>
              </a:lnSpc>
            </a:pPr>
            <a:r>
              <a:rPr lang="en-US" sz="2400" dirty="0"/>
              <a:t>Subtle descriptive defects vs. deviations from normality</a:t>
            </a:r>
          </a:p>
          <a:p>
            <a:endParaRPr lang="en-US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672A58-8A3C-F451-3EE5-4DF9149DC5B5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BF4"/>
              </a:clrFrom>
              <a:clrTo>
                <a:srgbClr val="FFFBF4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382496" y="2423055"/>
            <a:ext cx="7427007" cy="15782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78DB3C6-98A6-1949-4780-DF5137D207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6959" y="4568907"/>
            <a:ext cx="7498080" cy="1959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429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5000"/>
    </mc:Choice>
    <mc:Fallback xmlns="">
      <p:transition advClick="0" advTm="15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Pre-processing for tailored industrial solutions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000" dirty="0"/>
              <a:t>Reducing variability, improving sensitivity, and integrating data for comprehensive defect analysis.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E6EF4-AA41-3542-A679-67F5E7852B28}" type="slidenum">
              <a:rPr lang="en-US" smtClean="0"/>
              <a:t>4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BC537AD-3BA2-2302-FF0E-DE91689DDA0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5144"/>
          <a:stretch/>
        </p:blipFill>
        <p:spPr>
          <a:xfrm>
            <a:off x="3487995" y="4826385"/>
            <a:ext cx="5122605" cy="171853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14943A4-BB50-43FF-BCA8-50010702449D}"/>
              </a:ext>
            </a:extLst>
          </p:cNvPr>
          <p:cNvSpPr txBox="1"/>
          <p:nvPr/>
        </p:nvSpPr>
        <p:spPr>
          <a:xfrm>
            <a:off x="3126655" y="6527457"/>
            <a:ext cx="593868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Image fusion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19E9AE-E665-8D61-0AAE-7E01E95206B9}"/>
              </a:ext>
            </a:extLst>
          </p:cNvPr>
          <p:cNvSpPr txBox="1"/>
          <p:nvPr/>
        </p:nvSpPr>
        <p:spPr>
          <a:xfrm>
            <a:off x="8149820" y="4517416"/>
            <a:ext cx="23646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Contrast enhancement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FC3550E-A28C-5C41-7A52-51D10F6DD924}"/>
              </a:ext>
            </a:extLst>
          </p:cNvPr>
          <p:cNvSpPr txBox="1"/>
          <p:nvPr/>
        </p:nvSpPr>
        <p:spPr>
          <a:xfrm>
            <a:off x="2877296" y="4532833"/>
            <a:ext cx="23646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Image alignment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6A33AFAA-6852-A5AF-F9F8-CEEE523080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403034" y="2434591"/>
            <a:ext cx="1920240" cy="2083499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773C8B45-A6C6-335C-9653-6863F1E8A8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92973" y="2434591"/>
            <a:ext cx="1920240" cy="2083499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6B444CF8-D05A-494D-6B57-FD3F5B3201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60639" y="2447749"/>
            <a:ext cx="5797976" cy="2095067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36472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5000"/>
    </mc:Choice>
    <mc:Fallback xmlns="">
      <p:transition advClick="0" advTm="15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Learning algorithms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E6EF4-AA41-3542-A679-67F5E7852B28}" type="slidenum">
              <a:rPr lang="en-US" smtClean="0"/>
              <a:t>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E5A1083-8C8D-DCD4-6FA3-8B6AC109FE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1319" y="1957082"/>
            <a:ext cx="7612626" cy="413287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59D6932-C97B-04E9-41F7-405006626B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8356" y="4381090"/>
            <a:ext cx="342900" cy="13208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E2F78DD-C3D5-2C42-48E7-727947A082AD}"/>
              </a:ext>
            </a:extLst>
          </p:cNvPr>
          <p:cNvSpPr txBox="1"/>
          <p:nvPr/>
        </p:nvSpPr>
        <p:spPr>
          <a:xfrm>
            <a:off x="9561256" y="4381090"/>
            <a:ext cx="20254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Normal samples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BFCE852-0880-1807-49B8-D126B0C53BAA}"/>
              </a:ext>
            </a:extLst>
          </p:cNvPr>
          <p:cNvSpPr txBox="1"/>
          <p:nvPr/>
        </p:nvSpPr>
        <p:spPr>
          <a:xfrm>
            <a:off x="9561255" y="4856824"/>
            <a:ext cx="20254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Defected samples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3D16B9-39D4-74E6-C84A-EDCBA909811E}"/>
              </a:ext>
            </a:extLst>
          </p:cNvPr>
          <p:cNvSpPr txBox="1"/>
          <p:nvPr/>
        </p:nvSpPr>
        <p:spPr>
          <a:xfrm>
            <a:off x="9561255" y="5296703"/>
            <a:ext cx="20254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Test sample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7421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5000"/>
    </mc:Choice>
    <mc:Fallback xmlns="">
      <p:transition advClick="0" advTm="15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0566"/>
            <a:ext cx="10515600" cy="1325563"/>
          </a:xfrm>
        </p:spPr>
        <p:txBody>
          <a:bodyPr/>
          <a:lstStyle/>
          <a:p>
            <a:r>
              <a:rPr lang="en-US" dirty="0"/>
              <a:t>Zipper cursor anomaly detection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458353" y="6237082"/>
            <a:ext cx="2743200" cy="365125"/>
          </a:xfrm>
        </p:spPr>
        <p:txBody>
          <a:bodyPr/>
          <a:lstStyle/>
          <a:p>
            <a:fld id="{310E6EF4-AA41-3542-A679-67F5E7852B28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AA09742F-DBE4-088E-7722-2A7F618234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60618" y="1209089"/>
            <a:ext cx="8351832" cy="2760259"/>
          </a:xfrm>
        </p:spPr>
        <p:txBody>
          <a:bodyPr>
            <a:normAutofit/>
          </a:bodyPr>
          <a:lstStyle/>
          <a:p>
            <a:pPr>
              <a:lnSpc>
                <a:spcPct val="160000"/>
              </a:lnSpc>
            </a:pPr>
            <a:r>
              <a:rPr lang="en-US" sz="1800" b="1" dirty="0">
                <a:solidFill>
                  <a:srgbClr val="C00000"/>
                </a:solidFill>
              </a:rPr>
              <a:t>Data</a:t>
            </a:r>
            <a:r>
              <a:rPr lang="en-US" sz="1800" dirty="0"/>
              <a:t>: zipper cursor images, trained on normal samples.</a:t>
            </a:r>
          </a:p>
          <a:p>
            <a:pPr>
              <a:lnSpc>
                <a:spcPct val="160000"/>
              </a:lnSpc>
            </a:pPr>
            <a:r>
              <a:rPr lang="en-US" sz="1800" b="1" dirty="0">
                <a:solidFill>
                  <a:srgbClr val="C00000"/>
                </a:solidFill>
              </a:rPr>
              <a:t>Algorithm</a:t>
            </a:r>
            <a:r>
              <a:rPr lang="en-US" sz="1800" dirty="0"/>
              <a:t>: reconstruction-based method using autoencoder.</a:t>
            </a:r>
          </a:p>
          <a:p>
            <a:pPr>
              <a:lnSpc>
                <a:spcPct val="160000"/>
              </a:lnSpc>
            </a:pPr>
            <a:r>
              <a:rPr lang="en-US" sz="1800" b="1" dirty="0">
                <a:solidFill>
                  <a:srgbClr val="C00000"/>
                </a:solidFill>
              </a:rPr>
              <a:t>Challenges</a:t>
            </a:r>
            <a:r>
              <a:rPr lang="en-US" sz="1800" dirty="0"/>
              <a:t>: detecting subtle defects on high resolution images.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34225D8-0EDD-F301-CC54-89565DC84A7B}"/>
              </a:ext>
            </a:extLst>
          </p:cNvPr>
          <p:cNvSpPr/>
          <p:nvPr/>
        </p:nvSpPr>
        <p:spPr>
          <a:xfrm>
            <a:off x="269759" y="5290582"/>
            <a:ext cx="300253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</a:rPr>
              <a:t>Experimental setup with camera, lighting system and</a:t>
            </a:r>
          </a:p>
          <a:p>
            <a:pPr algn="ctr"/>
            <a:r>
              <a:rPr lang="en-US" sz="1600" dirty="0">
                <a:solidFill>
                  <a:srgbClr val="FF0000"/>
                </a:solidFill>
              </a:rPr>
              <a:t>holder and fixture</a:t>
            </a:r>
          </a:p>
        </p:txBody>
      </p:sp>
      <p:pic>
        <p:nvPicPr>
          <p:cNvPr id="9" name="Picture 8" descr="C:\Users\Jamal\Desktop\setup.jfif">
            <a:extLst>
              <a:ext uri="{FF2B5EF4-FFF2-40B4-BE49-F238E27FC236}">
                <a16:creationId xmlns:a16="http://schemas.microsoft.com/office/drawing/2014/main" id="{0514E1C7-D0AC-4571-F3CE-531448803F9F}"/>
              </a:ext>
            </a:extLst>
          </p:cNvPr>
          <p:cNvPicPr/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760" y="1389306"/>
            <a:ext cx="2924539" cy="38058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C15A7CC-3B21-C992-41AE-6D9B80851FE4}"/>
              </a:ext>
            </a:extLst>
          </p:cNvPr>
          <p:cNvSpPr/>
          <p:nvPr/>
        </p:nvSpPr>
        <p:spPr>
          <a:xfrm>
            <a:off x="3628750" y="3878947"/>
            <a:ext cx="88256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800"/>
              </a:spcAft>
            </a:pPr>
            <a:r>
              <a:rPr lang="en-US" sz="1400" b="1" dirty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Training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5CAC1C2-73F6-90F2-0049-F8D832FD0C9B}"/>
              </a:ext>
            </a:extLst>
          </p:cNvPr>
          <p:cNvSpPr/>
          <p:nvPr/>
        </p:nvSpPr>
        <p:spPr>
          <a:xfrm>
            <a:off x="3479238" y="5495022"/>
            <a:ext cx="118159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800"/>
              </a:spcAft>
            </a:pPr>
            <a:r>
              <a:rPr lang="en-US" sz="1400" b="1" dirty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Inference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AA6DC78-6070-381C-B34B-B9E53E9A0E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1279" y="4894411"/>
            <a:ext cx="1536550" cy="15365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4528589-ED7D-F2EA-9F8B-89980B3794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1163" y="4897404"/>
            <a:ext cx="1536192" cy="154308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FDB13BF-60C3-A729-4C5A-688F764C953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1365" y="4897373"/>
            <a:ext cx="1536192" cy="154311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4DB28ED-55B9-DCED-6332-F1DB313B103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1637" y="3257759"/>
            <a:ext cx="1536192" cy="155015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C457CF3-F5E1-DC94-895D-8605F2EE458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98178" y="3267513"/>
            <a:ext cx="2083576" cy="153064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9B5F5BB-B779-58E6-4FF6-EC34C755B3F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2103" y="3257759"/>
            <a:ext cx="1536192" cy="1550157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51F5A23B-E573-F171-50D5-A30F8CDA5B48}"/>
              </a:ext>
            </a:extLst>
          </p:cNvPr>
          <p:cNvSpPr/>
          <p:nvPr/>
        </p:nvSpPr>
        <p:spPr>
          <a:xfrm>
            <a:off x="6439262" y="5353123"/>
            <a:ext cx="1019175" cy="619125"/>
          </a:xfrm>
          <a:prstGeom prst="rect">
            <a:avLst/>
          </a:prstGeom>
          <a:blipFill>
            <a:blip r:embed="rId9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noFill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0235BCB-3F79-8EB6-B026-9F8B2B793EE0}"/>
              </a:ext>
            </a:extLst>
          </p:cNvPr>
          <p:cNvSpPr/>
          <p:nvPr/>
        </p:nvSpPr>
        <p:spPr>
          <a:xfrm>
            <a:off x="7363237" y="4549529"/>
            <a:ext cx="115345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2060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Autoencoder</a:t>
            </a:r>
            <a:endParaRPr lang="en-US" sz="1400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033ACAD-4A3D-0D26-59B2-57F810F8D942}"/>
              </a:ext>
            </a:extLst>
          </p:cNvPr>
          <p:cNvCxnSpPr>
            <a:stCxn id="12" idx="3"/>
            <a:endCxn id="18" idx="1"/>
          </p:cNvCxnSpPr>
          <p:nvPr/>
        </p:nvCxnSpPr>
        <p:spPr>
          <a:xfrm>
            <a:off x="6097829" y="5662686"/>
            <a:ext cx="341433" cy="0"/>
          </a:xfrm>
          <a:prstGeom prst="straightConnector1">
            <a:avLst/>
          </a:prstGeom>
          <a:ln w="57150">
            <a:solidFill>
              <a:schemeClr val="accent4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51349FB-E0B1-F6F1-8A50-19381A8AB835}"/>
              </a:ext>
            </a:extLst>
          </p:cNvPr>
          <p:cNvCxnSpPr>
            <a:stCxn id="18" idx="3"/>
            <a:endCxn id="13" idx="1"/>
          </p:cNvCxnSpPr>
          <p:nvPr/>
        </p:nvCxnSpPr>
        <p:spPr>
          <a:xfrm>
            <a:off x="7458437" y="5662686"/>
            <a:ext cx="362726" cy="6259"/>
          </a:xfrm>
          <a:prstGeom prst="straightConnector1">
            <a:avLst/>
          </a:prstGeom>
          <a:ln w="57150">
            <a:solidFill>
              <a:schemeClr val="accent4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BCE8AA0E-0445-C5D1-3757-F2698CF6788E}"/>
              </a:ext>
            </a:extLst>
          </p:cNvPr>
          <p:cNvSpPr/>
          <p:nvPr/>
        </p:nvSpPr>
        <p:spPr>
          <a:xfrm>
            <a:off x="6307772" y="5947344"/>
            <a:ext cx="1263103" cy="3820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1400" b="1" dirty="0">
                <a:solidFill>
                  <a:srgbClr val="00B050"/>
                </a:solidFill>
              </a:rPr>
              <a:t>Trained Model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43050AF-74B4-05ED-E407-AF729F45187A}"/>
              </a:ext>
            </a:extLst>
          </p:cNvPr>
          <p:cNvCxnSpPr>
            <a:stCxn id="13" idx="3"/>
            <a:endCxn id="14" idx="1"/>
          </p:cNvCxnSpPr>
          <p:nvPr/>
        </p:nvCxnSpPr>
        <p:spPr>
          <a:xfrm flipV="1">
            <a:off x="9357355" y="5668929"/>
            <a:ext cx="424010" cy="16"/>
          </a:xfrm>
          <a:prstGeom prst="straightConnector1">
            <a:avLst/>
          </a:prstGeom>
          <a:ln w="57150">
            <a:solidFill>
              <a:schemeClr val="accent4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A6E6E2DB-A90E-07E1-D92B-B83419839F52}"/>
              </a:ext>
            </a:extLst>
          </p:cNvPr>
          <p:cNvSpPr/>
          <p:nvPr/>
        </p:nvSpPr>
        <p:spPr>
          <a:xfrm rot="5400000">
            <a:off x="10666905" y="5477515"/>
            <a:ext cx="1722267" cy="3820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1400" b="1" dirty="0">
                <a:solidFill>
                  <a:srgbClr val="00B050"/>
                </a:solidFill>
              </a:rPr>
              <a:t>Reconstruction Error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0300924-D9AA-13C3-7F60-257402AD237D}"/>
              </a:ext>
            </a:extLst>
          </p:cNvPr>
          <p:cNvCxnSpPr>
            <a:cxnSpLocks/>
            <a:stCxn id="15" idx="3"/>
            <a:endCxn id="16" idx="1"/>
          </p:cNvCxnSpPr>
          <p:nvPr/>
        </p:nvCxnSpPr>
        <p:spPr>
          <a:xfrm flipV="1">
            <a:off x="6097829" y="4032836"/>
            <a:ext cx="800349" cy="2"/>
          </a:xfrm>
          <a:prstGeom prst="straightConnector1">
            <a:avLst/>
          </a:prstGeom>
          <a:ln w="57150">
            <a:solidFill>
              <a:schemeClr val="accent4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880D52F-EF17-51D1-9372-8D1AF26EBDDD}"/>
              </a:ext>
            </a:extLst>
          </p:cNvPr>
          <p:cNvCxnSpPr>
            <a:stCxn id="16" idx="3"/>
            <a:endCxn id="17" idx="1"/>
          </p:cNvCxnSpPr>
          <p:nvPr/>
        </p:nvCxnSpPr>
        <p:spPr>
          <a:xfrm>
            <a:off x="8981754" y="4032836"/>
            <a:ext cx="800349" cy="2"/>
          </a:xfrm>
          <a:prstGeom prst="straightConnector1">
            <a:avLst/>
          </a:prstGeom>
          <a:ln w="57150">
            <a:solidFill>
              <a:schemeClr val="accent4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4142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5000"/>
    </mc:Choice>
    <mc:Fallback xmlns="">
      <p:transition advClick="0" advTm="15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en-US" sz="4400" dirty="0"/>
              <a:t>Car HVAC actuator inspection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E6EF4-AA41-3542-A679-67F5E7852B28}" type="slidenum">
              <a:rPr lang="en-US" smtClean="0"/>
              <a:t>7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D75687D-1971-FAE3-D3FB-F8C407ECA1A2}"/>
              </a:ext>
            </a:extLst>
          </p:cNvPr>
          <p:cNvSpPr/>
          <p:nvPr/>
        </p:nvSpPr>
        <p:spPr>
          <a:xfrm>
            <a:off x="116643" y="5503106"/>
            <a:ext cx="348888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</a:rPr>
              <a:t>Pilot station for image acquisition with 3 cameras plus lighting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FD85E13E-3DAC-9EB7-2E20-0CB9AF5877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60617" y="1209090"/>
            <a:ext cx="8503563" cy="2011100"/>
          </a:xfrm>
        </p:spPr>
        <p:txBody>
          <a:bodyPr>
            <a:normAutofit/>
          </a:bodyPr>
          <a:lstStyle/>
          <a:p>
            <a:pPr>
              <a:lnSpc>
                <a:spcPct val="160000"/>
              </a:lnSpc>
            </a:pPr>
            <a:r>
              <a:rPr lang="en-US" sz="1800" b="1" dirty="0">
                <a:solidFill>
                  <a:srgbClr val="C00000"/>
                </a:solidFill>
              </a:rPr>
              <a:t>Data</a:t>
            </a:r>
            <a:r>
              <a:rPr lang="en-US" sz="1800" dirty="0"/>
              <a:t>: three views of HVAC actuators images, trained on normal samples.</a:t>
            </a:r>
          </a:p>
          <a:p>
            <a:pPr>
              <a:lnSpc>
                <a:spcPct val="160000"/>
              </a:lnSpc>
            </a:pPr>
            <a:r>
              <a:rPr lang="en-US" sz="1800" b="1" dirty="0">
                <a:solidFill>
                  <a:srgbClr val="C00000"/>
                </a:solidFill>
              </a:rPr>
              <a:t>Algorithm</a:t>
            </a:r>
            <a:r>
              <a:rPr lang="en-US" sz="1800" dirty="0"/>
              <a:t>: feature embedding followed by machine learning-based anomaly detection</a:t>
            </a:r>
          </a:p>
          <a:p>
            <a:pPr>
              <a:lnSpc>
                <a:spcPct val="160000"/>
              </a:lnSpc>
            </a:pPr>
            <a:r>
              <a:rPr lang="en-US" sz="1800" b="1" dirty="0">
                <a:solidFill>
                  <a:srgbClr val="C00000"/>
                </a:solidFill>
              </a:rPr>
              <a:t>Challenges</a:t>
            </a:r>
            <a:r>
              <a:rPr lang="en-US" sz="1800" dirty="0"/>
              <a:t>: environmental and material changes, low false negative ratio</a:t>
            </a:r>
            <a:r>
              <a:rPr lang="en-US" sz="1600" dirty="0"/>
              <a:t>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2C171AF-3D9E-08C4-4C20-755751C228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75"/>
          <a:stretch/>
        </p:blipFill>
        <p:spPr>
          <a:xfrm>
            <a:off x="279550" y="1325521"/>
            <a:ext cx="3176928" cy="286448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C88D7E3-4BEE-CC67-76F4-BA94748AE3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61"/>
          <a:stretch/>
        </p:blipFill>
        <p:spPr bwMode="auto">
          <a:xfrm>
            <a:off x="251841" y="4030688"/>
            <a:ext cx="3218492" cy="139187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6B57EEE-02D5-34F1-DA97-0C431A3A02C4}"/>
              </a:ext>
            </a:extLst>
          </p:cNvPr>
          <p:cNvCxnSpPr>
            <a:cxnSpLocks/>
          </p:cNvCxnSpPr>
          <p:nvPr/>
        </p:nvCxnSpPr>
        <p:spPr>
          <a:xfrm flipH="1">
            <a:off x="279550" y="3587342"/>
            <a:ext cx="399324" cy="44334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8CD0CEE-5EBC-957B-A768-6F01C09D8BBE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2590800" y="3504208"/>
            <a:ext cx="865678" cy="52648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3AE49F5F-A310-AD88-C282-27FA41012B2D}"/>
              </a:ext>
            </a:extLst>
          </p:cNvPr>
          <p:cNvSpPr/>
          <p:nvPr/>
        </p:nvSpPr>
        <p:spPr>
          <a:xfrm>
            <a:off x="678873" y="3220189"/>
            <a:ext cx="1911927" cy="56803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FE99415-7D27-1EC3-7847-DCEED749732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63" t="1980" b="47221"/>
          <a:stretch/>
        </p:blipFill>
        <p:spPr bwMode="auto">
          <a:xfrm>
            <a:off x="4170374" y="4867444"/>
            <a:ext cx="7132320" cy="17091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0065C0A-97BF-3502-076C-4A872568BF26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398974" y="2942184"/>
            <a:ext cx="6675120" cy="1784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510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5000"/>
    </mc:Choice>
    <mc:Fallback xmlns="">
      <p:transition advClick="0" advTm="15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18255"/>
            <a:ext cx="11496869" cy="1325563"/>
          </a:xfrm>
        </p:spPr>
        <p:txBody>
          <a:bodyPr/>
          <a:lstStyle/>
          <a:p>
            <a:r>
              <a:rPr lang="en-US" dirty="0"/>
              <a:t>Fabric textile defect detection and localization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E6EF4-AA41-3542-A679-67F5E7852B28}" type="slidenum">
              <a:rPr lang="en-US" smtClean="0"/>
              <a:t>8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1675210-805B-566C-02DE-209E3AA12083}"/>
              </a:ext>
            </a:extLst>
          </p:cNvPr>
          <p:cNvSpPr/>
          <p:nvPr/>
        </p:nvSpPr>
        <p:spPr>
          <a:xfrm>
            <a:off x="71731" y="5750863"/>
            <a:ext cx="348888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</a:rPr>
              <a:t>Image acquisition setups, contact-based image sensor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F840161C-1660-6FB3-AB3A-039DDC3265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60618" y="1209090"/>
            <a:ext cx="8351832" cy="1753912"/>
          </a:xfrm>
        </p:spPr>
        <p:txBody>
          <a:bodyPr>
            <a:normAutofit/>
          </a:bodyPr>
          <a:lstStyle/>
          <a:p>
            <a:pPr>
              <a:lnSpc>
                <a:spcPct val="160000"/>
              </a:lnSpc>
            </a:pPr>
            <a:r>
              <a:rPr lang="en-US" sz="1800" b="1" dirty="0">
                <a:solidFill>
                  <a:srgbClr val="C00000"/>
                </a:solidFill>
              </a:rPr>
              <a:t>Data</a:t>
            </a:r>
            <a:r>
              <a:rPr lang="en-US" sz="1800" dirty="0"/>
              <a:t>: fabric textile image, trained on normal and synthetic samples.</a:t>
            </a:r>
          </a:p>
          <a:p>
            <a:pPr>
              <a:lnSpc>
                <a:spcPct val="160000"/>
              </a:lnSpc>
            </a:pPr>
            <a:r>
              <a:rPr lang="en-US" sz="1800" b="1" dirty="0">
                <a:solidFill>
                  <a:srgbClr val="C00000"/>
                </a:solidFill>
              </a:rPr>
              <a:t>Algorithm</a:t>
            </a:r>
            <a:r>
              <a:rPr lang="en-US" sz="1800" dirty="0"/>
              <a:t>: generating synthetic defects to train a deep segmentation network.</a:t>
            </a:r>
          </a:p>
          <a:p>
            <a:pPr>
              <a:lnSpc>
                <a:spcPct val="160000"/>
              </a:lnSpc>
            </a:pPr>
            <a:r>
              <a:rPr lang="en-US" sz="1800" b="1" dirty="0">
                <a:solidFill>
                  <a:srgbClr val="C00000"/>
                </a:solidFill>
              </a:rPr>
              <a:t>Challenges</a:t>
            </a:r>
            <a:r>
              <a:rPr lang="en-US" sz="1800" dirty="0"/>
              <a:t>: detecting and localizing subtle defects.</a:t>
            </a:r>
          </a:p>
        </p:txBody>
      </p:sp>
      <p:pic>
        <p:nvPicPr>
          <p:cNvPr id="9" name="Immagine 15">
            <a:extLst>
              <a:ext uri="{FF2B5EF4-FFF2-40B4-BE49-F238E27FC236}">
                <a16:creationId xmlns:a16="http://schemas.microsoft.com/office/drawing/2014/main" id="{F9D1B040-BC9D-50A9-E3CE-32E2AAEA0C5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798" y="3194130"/>
            <a:ext cx="3314576" cy="2487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Immagine 1">
            <a:extLst>
              <a:ext uri="{FF2B5EF4-FFF2-40B4-BE49-F238E27FC236}">
                <a16:creationId xmlns:a16="http://schemas.microsoft.com/office/drawing/2014/main" id="{9C3CBB6C-EE9E-9784-5E65-AD9086BAB64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0000"/>
          <a:stretch/>
        </p:blipFill>
        <p:spPr>
          <a:xfrm>
            <a:off x="376532" y="1205399"/>
            <a:ext cx="2969481" cy="2301569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FE1020D-897E-E6C0-DECA-5DD8061959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8140" y="4624937"/>
            <a:ext cx="4114800" cy="211253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DBD2DEB-624C-2997-0B9C-47F7B74FDDED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865183" y="4624937"/>
            <a:ext cx="4114800" cy="211254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0A8AAB2-3376-865E-5F8F-5DF32FF0A5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16426" y="2981991"/>
            <a:ext cx="7497513" cy="155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442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5000"/>
    </mc:Choice>
    <mc:Fallback xmlns="">
      <p:transition advClick="0" advTm="15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8255"/>
            <a:ext cx="11353800" cy="1325563"/>
          </a:xfrm>
        </p:spPr>
        <p:txBody>
          <a:bodyPr/>
          <a:lstStyle/>
          <a:p>
            <a:r>
              <a:rPr lang="en-US" dirty="0"/>
              <a:t>Electrical discharge machined steel inspection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E6EF4-AA41-3542-A679-67F5E7852B28}" type="slidenum">
              <a:rPr lang="en-US" smtClean="0"/>
              <a:t>9</a:t>
            </a:fld>
            <a:endParaRPr lang="en-US" dirty="0"/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24182154-4A9C-C13B-8692-8E57325AF1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60618" y="1209089"/>
            <a:ext cx="8351832" cy="2760259"/>
          </a:xfrm>
        </p:spPr>
        <p:txBody>
          <a:bodyPr>
            <a:normAutofit/>
          </a:bodyPr>
          <a:lstStyle/>
          <a:p>
            <a:pPr>
              <a:lnSpc>
                <a:spcPct val="160000"/>
              </a:lnSpc>
            </a:pPr>
            <a:r>
              <a:rPr lang="en-US" sz="1800" b="1" dirty="0">
                <a:solidFill>
                  <a:srgbClr val="C00000"/>
                </a:solidFill>
              </a:rPr>
              <a:t>Data</a:t>
            </a:r>
            <a:r>
              <a:rPr lang="en-US" sz="1800" dirty="0"/>
              <a:t>: EDA steel surface images, trained on labeled dataset.</a:t>
            </a:r>
          </a:p>
          <a:p>
            <a:pPr>
              <a:lnSpc>
                <a:spcPct val="160000"/>
              </a:lnSpc>
            </a:pPr>
            <a:r>
              <a:rPr lang="en-US" sz="1800" b="1" dirty="0">
                <a:solidFill>
                  <a:srgbClr val="C00000"/>
                </a:solidFill>
              </a:rPr>
              <a:t>Algorithm</a:t>
            </a:r>
            <a:r>
              <a:rPr lang="en-US" sz="1800" dirty="0"/>
              <a:t>: Image processing-based region of interest (ROI) selection followed by CNN-based binary classifier. </a:t>
            </a:r>
          </a:p>
          <a:p>
            <a:pPr>
              <a:lnSpc>
                <a:spcPct val="160000"/>
              </a:lnSpc>
            </a:pPr>
            <a:r>
              <a:rPr lang="en-US" sz="1800" b="1" dirty="0">
                <a:solidFill>
                  <a:srgbClr val="C00000"/>
                </a:solidFill>
              </a:rPr>
              <a:t>Challenges</a:t>
            </a:r>
            <a:r>
              <a:rPr lang="en-US" sz="1800" dirty="0"/>
              <a:t>: ROI selection and classifying ROIs with different aspect ratios.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5DB0C43-7FA7-5552-0813-F3E322794096}"/>
              </a:ext>
            </a:extLst>
          </p:cNvPr>
          <p:cNvSpPr/>
          <p:nvPr/>
        </p:nvSpPr>
        <p:spPr>
          <a:xfrm>
            <a:off x="86501" y="5771575"/>
            <a:ext cx="355759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</a:rPr>
              <a:t>+GF+ EDM die-sinking machine and the inspection system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3CE25B0-DF42-CD08-C107-ABFD4AB549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449" r="16728"/>
          <a:stretch/>
        </p:blipFill>
        <p:spPr>
          <a:xfrm>
            <a:off x="213056" y="2241189"/>
            <a:ext cx="3304492" cy="34563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42E3E39-6544-00C9-A1F1-25B0E9F353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6870" y="1218355"/>
            <a:ext cx="2916859" cy="1636176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9C47546-F2D6-8961-98C6-60EC5FD696F7}"/>
              </a:ext>
            </a:extLst>
          </p:cNvPr>
          <p:cNvSpPr/>
          <p:nvPr/>
        </p:nvSpPr>
        <p:spPr>
          <a:xfrm>
            <a:off x="6364620" y="6052278"/>
            <a:ext cx="2743828" cy="42351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1600" dirty="0"/>
              <a:t>ROI selection and classification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72D8CEE-F47A-AC79-325D-8B5B0F252EE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7"/>
          <a:stretch/>
        </p:blipFill>
        <p:spPr bwMode="auto">
          <a:xfrm>
            <a:off x="3880268" y="3525062"/>
            <a:ext cx="7712531" cy="2452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490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5000"/>
    </mc:Choice>
    <mc:Fallback xmlns="">
      <p:transition advClick="0" advTm="15000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EF2829C67F90EA45861E74C16A1E79F2" ma:contentTypeVersion="10" ma:contentTypeDescription="Ein neues Dokument erstellen." ma:contentTypeScope="" ma:versionID="57e2007d51bf090b49b81e1c1f974a3d">
  <xsd:schema xmlns:xsd="http://www.w3.org/2001/XMLSchema" xmlns:xs="http://www.w3.org/2001/XMLSchema" xmlns:p="http://schemas.microsoft.com/office/2006/metadata/properties" xmlns:ns2="94a5e6c7-ca84-4332-904c-c12546d9ad4a" targetNamespace="http://schemas.microsoft.com/office/2006/metadata/properties" ma:root="true" ma:fieldsID="1df62f8f51d26a82e77f2ff3062ca799" ns2:_="">
    <xsd:import namespace="94a5e6c7-ca84-4332-904c-c12546d9ad4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DateTaken" minOccurs="0"/>
                <xsd:element ref="ns2:MediaServiceAutoKeyPoints" minOccurs="0"/>
                <xsd:element ref="ns2:MediaServiceKeyPoint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4a5e6c7-ca84-4332-904c-c12546d9ad4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63FA931A-4D09-40E0-8833-255DC82C508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4a5e6c7-ca84-4332-904c-c12546d9ad4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F0491A5-15F5-4FA2-93C2-C0ECB849630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6F038BF-3C1D-42E0-9AF7-1B40C0CE731B}">
  <ds:schemaRefs>
    <ds:schemaRef ds:uri="http://schemas.microsoft.com/office/2006/metadata/properties"/>
    <ds:schemaRef ds:uri="http://schemas.openxmlformats.org/package/2006/metadata/core-properties"/>
    <ds:schemaRef ds:uri="http://purl.org/dc/terms/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94a5e6c7-ca84-4332-904c-c12546d9ad4a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144</TotalTime>
  <Words>435</Words>
  <Application>Microsoft Macintosh PowerPoint</Application>
  <PresentationFormat>Widescreen</PresentationFormat>
  <Paragraphs>79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Wingdings</vt:lpstr>
      <vt:lpstr>Office Theme</vt:lpstr>
      <vt:lpstr>Enhancing Visual Inspection with Advanced Anomaly Detection Technologies</vt:lpstr>
      <vt:lpstr>Visual inspection framework</vt:lpstr>
      <vt:lpstr>Data types and defects</vt:lpstr>
      <vt:lpstr>Pre-processing for tailored industrial solutions</vt:lpstr>
      <vt:lpstr>Learning algorithms</vt:lpstr>
      <vt:lpstr>Zipper cursor anomaly detection</vt:lpstr>
      <vt:lpstr>Car HVAC actuator inspection</vt:lpstr>
      <vt:lpstr>Fabric textile defect detection and localization</vt:lpstr>
      <vt:lpstr>Electrical discharge machined steel inspection</vt:lpstr>
      <vt:lpstr>Pipe inspection</vt:lpstr>
      <vt:lpstr>Future works</vt:lpstr>
      <vt:lpstr>Contact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Pushing the research frontiers forward</dc:title>
  <dc:creator>Stephan Fahlbusch</dc:creator>
  <cp:lastModifiedBy>Saeedi Jamal</cp:lastModifiedBy>
  <cp:revision>349</cp:revision>
  <dcterms:created xsi:type="dcterms:W3CDTF">2020-11-25T14:09:44Z</dcterms:created>
  <dcterms:modified xsi:type="dcterms:W3CDTF">2024-10-25T19:37:57Z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0x010100EF2829C67F90EA45861E74C16A1E79F2</vt:lpwstr>
  </property>
</Properties>
</file>